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89" r:id="rId2"/>
    <p:sldId id="290" r:id="rId3"/>
    <p:sldId id="291" r:id="rId4"/>
    <p:sldId id="292" r:id="rId5"/>
    <p:sldId id="293" r:id="rId6"/>
  </p:sldIdLst>
  <p:sldSz cx="12192000" cy="6858000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7955"/>
    <a:srgbClr val="149AAC"/>
    <a:srgbClr val="3B8554"/>
    <a:srgbClr val="775593"/>
    <a:srgbClr val="4E998C"/>
    <a:srgbClr val="FFF2CC"/>
    <a:srgbClr val="28BEA5"/>
    <a:srgbClr val="FFFF66"/>
    <a:srgbClr val="0070C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F3B12-403D-447A-9656-D0C71C22E1F7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41F6C-E288-4C42-B1C0-1288DF1D43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61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41F6C-E288-4C42-B1C0-1288DF1D43B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085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41F6C-E288-4C42-B1C0-1288DF1D43B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450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41F6C-E288-4C42-B1C0-1288DF1D43B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926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41F6C-E288-4C42-B1C0-1288DF1D43B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246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image" Target="../media/image7.jpg"/><Relationship Id="rId4" Type="http://schemas.openxmlformats.org/officeDocument/2006/relationships/image" Target="../media/image2.png"/><Relationship Id="rId9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C:\Users\Das-9\OneDrive\Рабочий стол\Работа\арктический форум\Новая папка\Арктический форум\smashing-freebie-dashel-icon-set\PNGs\Contrac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104" y="119070"/>
            <a:ext cx="599618" cy="792088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1057835" y="-30638"/>
            <a:ext cx="10981765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5000"/>
              </a:lnSpc>
              <a:buClr>
                <a:srgbClr val="000000"/>
              </a:buClr>
            </a:pPr>
            <a:r>
              <a:rPr lang="ru-RU" sz="2800" b="1" dirty="0" smtClean="0">
                <a:solidFill>
                  <a:srgbClr val="28BEA5"/>
                </a:solidFill>
                <a:latin typeface="Bahnschrift Condensed" panose="020B0502040204020203" pitchFamily="34" charset="0"/>
                <a:sym typeface="Arial"/>
              </a:rPr>
              <a:t>Студенческое философское общество МАГУ</a:t>
            </a:r>
          </a:p>
          <a:p>
            <a:pPr lvl="0" fontAlgn="base">
              <a:lnSpc>
                <a:spcPct val="115000"/>
              </a:lnSpc>
              <a:buClr>
                <a:srgbClr val="000000"/>
              </a:buClr>
            </a:pPr>
            <a:r>
              <a:rPr lang="ru-RU" sz="2000" b="1" dirty="0" smtClean="0">
                <a:solidFill>
                  <a:srgbClr val="0070C0"/>
                </a:solidFill>
                <a:latin typeface="Bahnschrift Condensed" panose="020B0502040204020203" pitchFamily="34" charset="0"/>
                <a:sym typeface="Arial"/>
              </a:rPr>
              <a:t>ДЕЙСТВУЕТ С 2018 (2011, ???) ГОДА</a:t>
            </a:r>
            <a:endParaRPr lang="ru-RU" sz="2000" b="1" dirty="0">
              <a:solidFill>
                <a:srgbClr val="0070C0"/>
              </a:solidFill>
              <a:latin typeface="Bahnschrift Condensed" panose="020B0502040204020203" pitchFamily="34" charset="0"/>
              <a:sym typeface="Arial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946348" y="1073281"/>
            <a:ext cx="2703686" cy="7571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4925" cap="sq" cmpd="sng">
            <a:solidFill>
              <a:srgbClr val="0070C0">
                <a:alpha val="65000"/>
              </a:srgbClr>
            </a:solidFill>
            <a:round/>
          </a:ln>
        </p:spPr>
        <p:txBody>
          <a:bodyPr wrap="square">
            <a:spAutoFit/>
          </a:bodyPr>
          <a:lstStyle/>
          <a:p>
            <a:pPr>
              <a:defRPr lang="ru-RU" sz="2160" b="0" i="0" u="none" strike="noStrike" kern="1200" baseline="0" dirty="0">
                <a:solidFill>
                  <a:srgbClr val="002060"/>
                </a:solidFill>
                <a:latin typeface="Bahnschrift Condensed" pitchFamily="34" charset="0"/>
                <a:ea typeface="+mn-ea"/>
                <a:cs typeface="+mn-cs"/>
              </a:defRPr>
            </a:pPr>
            <a:r>
              <a:rPr lang="ru-RU" dirty="0" smtClean="0"/>
              <a:t>Основные направления деятельности:</a:t>
            </a:r>
            <a:endParaRPr lang="ru-RU" dirty="0">
              <a:solidFill>
                <a:srgbClr val="002060"/>
              </a:solidFill>
              <a:latin typeface="Bahnschrift Condensed" pitchFamily="34" charset="0"/>
            </a:endParaRP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1168242" y="505599"/>
            <a:ext cx="645532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6955315" y="1890547"/>
            <a:ext cx="2696408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/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наука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705440C4-E74B-1944-B487-7211DD8801A7}"/>
              </a:ext>
            </a:extLst>
          </p:cNvPr>
          <p:cNvSpPr/>
          <p:nvPr/>
        </p:nvSpPr>
        <p:spPr>
          <a:xfrm>
            <a:off x="30248" y="4974503"/>
            <a:ext cx="2386014" cy="161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99"/>
              </a:lnSpc>
            </a:pPr>
            <a:r>
              <a:rPr lang="ru-RU" sz="3000" b="1" dirty="0" smtClean="0">
                <a:solidFill>
                  <a:srgbClr val="00518E"/>
                </a:solidFill>
                <a:latin typeface="Bahnschrift SemiBold Condensed" panose="020B0502040204020203" pitchFamily="34" charset="0"/>
              </a:rPr>
              <a:t>Контакты: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Muller Narrow Light" pitchFamily="50" charset="-52"/>
                <a:ea typeface="Calibri"/>
                <a:cs typeface="Arial"/>
              </a:rPr>
              <a:t>     </a:t>
            </a:r>
            <a:r>
              <a:rPr lang="en-US" sz="1600" b="1" dirty="0">
                <a:solidFill>
                  <a:srgbClr val="0070C0"/>
                </a:solidFill>
                <a:latin typeface="Muller Narrow Light" pitchFamily="50" charset="-52"/>
                <a:ea typeface="Calibri"/>
                <a:cs typeface="Arial"/>
              </a:rPr>
              <a:t>https://</a:t>
            </a:r>
            <a:r>
              <a:rPr lang="en-US" sz="1600" b="1" dirty="0" smtClean="0">
                <a:solidFill>
                  <a:srgbClr val="0070C0"/>
                </a:solidFill>
                <a:latin typeface="Muller Narrow Light" pitchFamily="50" charset="-52"/>
                <a:ea typeface="Calibri"/>
                <a:cs typeface="Arial"/>
              </a:rPr>
              <a:t>vk.com/exzistencia</a:t>
            </a:r>
            <a:endParaRPr lang="ru-RU" sz="1600" b="1" dirty="0" smtClean="0">
              <a:solidFill>
                <a:srgbClr val="0070C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90" name="Рисунок 89" descr="H:\02_Управление БРиБП\21_ОТКРЫТЫЙ БЮДЖЕТ\2019\ФИНАНСОВАЯ ГРАМОТНОСТЬ\Материалы\image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71" b="48382" l="1324" r="48088">
                        <a14:foregroundMark x1="13382" y1="21324" x2="21912" y2="28676"/>
                        <a14:foregroundMark x1="27647" y1="29118" x2="37647" y2="19265"/>
                        <a14:foregroundMark x1="25147" y1="17206" x2="25147" y2="26618"/>
                        <a14:foregroundMark x1="10735" y1="17941" x2="15441" y2="24412"/>
                        <a14:foregroundMark x1="32353" y1="27794" x2="37500" y2="33088"/>
                        <a14:foregroundMark x1="37500" y1="30294" x2="40147" y2="33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" t="1513" r="51816" b="51512"/>
          <a:stretch/>
        </p:blipFill>
        <p:spPr bwMode="auto">
          <a:xfrm>
            <a:off x="291086" y="5672170"/>
            <a:ext cx="358870" cy="3573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5" name="Picture 6" descr="Check out some of the most downloaded icons from Flaticon | Icon set  design, Avatar, Free icon set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54" b="69028"/>
          <a:stretch/>
        </p:blipFill>
        <p:spPr bwMode="auto">
          <a:xfrm>
            <a:off x="342557" y="1429370"/>
            <a:ext cx="1800200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Прямоугольник 149"/>
          <p:cNvSpPr/>
          <p:nvPr/>
        </p:nvSpPr>
        <p:spPr>
          <a:xfrm>
            <a:off x="104664" y="3474466"/>
            <a:ext cx="227598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50" algn="ctr">
              <a:lnSpc>
                <a:spcPct val="115000"/>
              </a:lnSpc>
              <a:spcBef>
                <a:spcPts val="900"/>
              </a:spcBef>
              <a:buClr>
                <a:srgbClr val="595959"/>
              </a:buClr>
              <a:buSzPts val="1500"/>
            </a:pPr>
            <a:r>
              <a:rPr lang="ru-RU" sz="1200" b="1" dirty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Руководитель СФО -Воронов Василий Михайлович</a:t>
            </a:r>
            <a:endParaRPr lang="ru-RU" sz="1200" b="1" dirty="0">
              <a:solidFill>
                <a:srgbClr val="595959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151" name="Прямая соединительная линия 150"/>
          <p:cNvCxnSpPr/>
          <p:nvPr/>
        </p:nvCxnSpPr>
        <p:spPr>
          <a:xfrm flipH="1">
            <a:off x="6750712" y="1073281"/>
            <a:ext cx="3865" cy="553180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Прямоугольник 151"/>
          <p:cNvSpPr/>
          <p:nvPr/>
        </p:nvSpPr>
        <p:spPr>
          <a:xfrm>
            <a:off x="6946348" y="3418106"/>
            <a:ext cx="2703686" cy="7571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4925" cmpd="sng">
            <a:solidFill>
              <a:srgbClr val="0070C0">
                <a:alpha val="65000"/>
              </a:srgbClr>
            </a:solidFill>
          </a:ln>
        </p:spPr>
        <p:txBody>
          <a:bodyPr wrap="square">
            <a:spAutoFit/>
          </a:bodyPr>
          <a:lstStyle/>
          <a:p>
            <a:pPr>
              <a:defRPr lang="ru-RU" sz="2160" b="0" i="0" u="none" strike="noStrike" kern="1200" baseline="0" dirty="0">
                <a:solidFill>
                  <a:srgbClr val="002060"/>
                </a:solidFill>
                <a:latin typeface="Bahnschrift Condensed" pitchFamily="34" charset="0"/>
                <a:ea typeface="+mn-ea"/>
                <a:cs typeface="+mn-cs"/>
              </a:defRPr>
            </a:pPr>
            <a:r>
              <a:rPr lang="ru-RU" dirty="0" smtClean="0"/>
              <a:t>Основные форматы деятельности:</a:t>
            </a:r>
            <a:endParaRPr lang="ru-RU" dirty="0">
              <a:solidFill>
                <a:srgbClr val="002060"/>
              </a:solidFill>
              <a:latin typeface="Bahnschrift Condensed" pitchFamily="34" charset="0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6942468" y="4219031"/>
            <a:ext cx="2691945" cy="337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accent4"/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Диспуты (обсуждения)</a:t>
            </a:r>
          </a:p>
        </p:txBody>
      </p:sp>
      <p:sp>
        <p:nvSpPr>
          <p:cNvPr id="156" name="Прямоугольник 155"/>
          <p:cNvSpPr/>
          <p:nvPr/>
        </p:nvSpPr>
        <p:spPr>
          <a:xfrm>
            <a:off x="6933274" y="2372806"/>
            <a:ext cx="2696408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accent1"/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образование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6922412" y="4643540"/>
            <a:ext cx="2691945" cy="337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accent4"/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Подкасты</a:t>
            </a:r>
          </a:p>
        </p:txBody>
      </p:sp>
      <p:sp>
        <p:nvSpPr>
          <p:cNvPr id="159" name="Прямоугольник 158"/>
          <p:cNvSpPr/>
          <p:nvPr/>
        </p:nvSpPr>
        <p:spPr>
          <a:xfrm>
            <a:off x="6918032" y="5045108"/>
            <a:ext cx="2691945" cy="337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accent4"/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Открытые лекции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6922412" y="5453732"/>
            <a:ext cx="2691945" cy="337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accent4"/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Форум</a:t>
            </a:r>
          </a:p>
        </p:txBody>
      </p:sp>
      <p:cxnSp>
        <p:nvCxnSpPr>
          <p:cNvPr id="163" name="Прямая соединительная линия 162"/>
          <p:cNvCxnSpPr/>
          <p:nvPr/>
        </p:nvCxnSpPr>
        <p:spPr>
          <a:xfrm>
            <a:off x="2437357" y="1056264"/>
            <a:ext cx="85" cy="5524445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Прямоугольник 163"/>
          <p:cNvSpPr/>
          <p:nvPr/>
        </p:nvSpPr>
        <p:spPr>
          <a:xfrm>
            <a:off x="2566403" y="1056264"/>
            <a:ext cx="3993979" cy="7571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4925">
            <a:solidFill>
              <a:schemeClr val="accent4">
                <a:alpha val="6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 lang="ru-RU" sz="2160" b="0" i="0" u="none" strike="noStrike" kern="1200" baseline="0" dirty="0">
                <a:solidFill>
                  <a:srgbClr val="002060"/>
                </a:solidFill>
                <a:latin typeface="Bahnschrift Condensed" pitchFamily="34" charset="0"/>
                <a:ea typeface="+mn-ea"/>
                <a:cs typeface="+mn-cs"/>
              </a:defRPr>
            </a:pPr>
            <a:r>
              <a:rPr lang="ru-RU" dirty="0" smtClean="0"/>
              <a:t>Наш </a:t>
            </a:r>
          </a:p>
          <a:p>
            <a:pPr>
              <a:defRPr lang="ru-RU" sz="2160" b="0" i="0" u="none" strike="noStrike" kern="1200" baseline="0" dirty="0">
                <a:solidFill>
                  <a:srgbClr val="002060"/>
                </a:solidFill>
                <a:latin typeface="Bahnschrift Condensed" pitchFamily="34" charset="0"/>
                <a:ea typeface="+mn-ea"/>
                <a:cs typeface="+mn-cs"/>
              </a:defRPr>
            </a:pPr>
            <a:r>
              <a:rPr lang="ru-RU" dirty="0" smtClean="0"/>
              <a:t>состав:</a:t>
            </a:r>
            <a:endParaRPr lang="ru-RU" dirty="0">
              <a:solidFill>
                <a:srgbClr val="002060"/>
              </a:solidFill>
              <a:latin typeface="Bahnschrift Condensed" pitchFamily="34" charset="0"/>
            </a:endParaRPr>
          </a:p>
        </p:txBody>
      </p:sp>
      <p:sp>
        <p:nvSpPr>
          <p:cNvPr id="165" name="Пятиугольник 164"/>
          <p:cNvSpPr/>
          <p:nvPr/>
        </p:nvSpPr>
        <p:spPr>
          <a:xfrm rot="5400000">
            <a:off x="2631824" y="2644777"/>
            <a:ext cx="593749" cy="770999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Прямоугольник 165"/>
          <p:cNvSpPr/>
          <p:nvPr/>
        </p:nvSpPr>
        <p:spPr>
          <a:xfrm>
            <a:off x="2595254" y="2755819"/>
            <a:ext cx="669079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5000"/>
              </a:lnSpc>
              <a:buClr>
                <a:srgbClr val="000000"/>
              </a:buClr>
            </a:pP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sym typeface="Arial"/>
              </a:rPr>
              <a:t>1 курс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sym typeface="Arial"/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2556418" y="1866101"/>
            <a:ext cx="2863307" cy="381631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FFFFFF"/>
                </a:solidFill>
                <a:latin typeface="Bahnschrift Condensed" panose="020B0502040204020203" pitchFamily="34" charset="0"/>
              </a:rPr>
              <a:t>Конец 2021/22 учебного года </a:t>
            </a:r>
            <a:r>
              <a:rPr lang="ru-RU" sz="1200" dirty="0" smtClean="0">
                <a:solidFill>
                  <a:srgbClr val="FFFFFF"/>
                </a:solidFill>
                <a:latin typeface="Bahnschrift Condensed" panose="020B0502040204020203" pitchFamily="34" charset="0"/>
              </a:rPr>
              <a:t>(чел.)</a:t>
            </a:r>
            <a:endParaRPr lang="ru-RU" sz="1200" dirty="0">
              <a:solidFill>
                <a:srgbClr val="FFFFFF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68" name="Прямоугольник 167"/>
          <p:cNvSpPr/>
          <p:nvPr/>
        </p:nvSpPr>
        <p:spPr>
          <a:xfrm>
            <a:off x="2556419" y="2330348"/>
            <a:ext cx="1857061" cy="33369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FFFF66"/>
                </a:solidFill>
                <a:latin typeface="Bahnschrift Condensed" panose="020B0502040204020203" pitchFamily="34" charset="0"/>
              </a:rPr>
              <a:t>На декабрь 2022 г. </a:t>
            </a:r>
            <a:r>
              <a:rPr lang="ru-RU" sz="1100" b="1" dirty="0" smtClean="0">
                <a:solidFill>
                  <a:srgbClr val="FFFF66"/>
                </a:solidFill>
                <a:latin typeface="Bahnschrift Condensed" panose="020B0502040204020203" pitchFamily="34" charset="0"/>
              </a:rPr>
              <a:t>(чел.)</a:t>
            </a:r>
            <a:endParaRPr lang="ru-RU" sz="1100" b="1" dirty="0">
              <a:solidFill>
                <a:srgbClr val="FFFF66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69" name="Пятиугольник 168"/>
          <p:cNvSpPr/>
          <p:nvPr/>
        </p:nvSpPr>
        <p:spPr>
          <a:xfrm rot="5400000">
            <a:off x="3452426" y="2641249"/>
            <a:ext cx="593749" cy="770999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Прямоугольник 169"/>
          <p:cNvSpPr/>
          <p:nvPr/>
        </p:nvSpPr>
        <p:spPr>
          <a:xfrm>
            <a:off x="3415856" y="2752291"/>
            <a:ext cx="725745" cy="319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5000"/>
              </a:lnSpc>
              <a:buClr>
                <a:srgbClr val="000000"/>
              </a:buClr>
            </a:pP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sym typeface="Arial"/>
              </a:rPr>
              <a:t>2 курс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sym typeface="Arial"/>
            </a:endParaRPr>
          </a:p>
        </p:txBody>
      </p:sp>
      <p:sp>
        <p:nvSpPr>
          <p:cNvPr id="171" name="Пятиугольник 170"/>
          <p:cNvSpPr/>
          <p:nvPr/>
        </p:nvSpPr>
        <p:spPr>
          <a:xfrm rot="5400000">
            <a:off x="4279829" y="2644573"/>
            <a:ext cx="593749" cy="770999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Прямоугольник 171"/>
          <p:cNvSpPr/>
          <p:nvPr/>
        </p:nvSpPr>
        <p:spPr>
          <a:xfrm>
            <a:off x="4189011" y="2745462"/>
            <a:ext cx="741372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5000"/>
              </a:lnSpc>
              <a:buClr>
                <a:srgbClr val="000000"/>
              </a:buClr>
            </a:pP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sym typeface="Arial"/>
              </a:rPr>
              <a:t>3 курс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sym typeface="Arial"/>
            </a:endParaRPr>
          </a:p>
        </p:txBody>
      </p:sp>
      <p:sp>
        <p:nvSpPr>
          <p:cNvPr id="173" name="Пятиугольник 172"/>
          <p:cNvSpPr/>
          <p:nvPr/>
        </p:nvSpPr>
        <p:spPr>
          <a:xfrm rot="5400000">
            <a:off x="5106982" y="2645007"/>
            <a:ext cx="593749" cy="770999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74" name="Прямоугольник 173"/>
          <p:cNvSpPr/>
          <p:nvPr/>
        </p:nvSpPr>
        <p:spPr>
          <a:xfrm>
            <a:off x="5070412" y="2756049"/>
            <a:ext cx="743527" cy="319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5000"/>
              </a:lnSpc>
              <a:buClr>
                <a:srgbClr val="000000"/>
              </a:buClr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sym typeface="Arial"/>
              </a:rPr>
              <a:t>4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sym typeface="Arial"/>
              </a:rPr>
              <a:t> курс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sym typeface="Arial"/>
            </a:endParaRPr>
          </a:p>
        </p:txBody>
      </p:sp>
      <p:sp>
        <p:nvSpPr>
          <p:cNvPr id="175" name="Пятиугольник 174"/>
          <p:cNvSpPr/>
          <p:nvPr/>
        </p:nvSpPr>
        <p:spPr>
          <a:xfrm rot="5400000">
            <a:off x="5925640" y="2637213"/>
            <a:ext cx="593749" cy="770999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Прямоугольник 175"/>
          <p:cNvSpPr/>
          <p:nvPr/>
        </p:nvSpPr>
        <p:spPr>
          <a:xfrm>
            <a:off x="5889070" y="2748255"/>
            <a:ext cx="743527" cy="346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5000"/>
              </a:lnSpc>
              <a:buClr>
                <a:srgbClr val="000000"/>
              </a:buClr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sym typeface="Arial"/>
              </a:rPr>
              <a:t>…..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sym typeface="Arial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2566405" y="3379697"/>
            <a:ext cx="736502" cy="42756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12</a:t>
            </a:r>
            <a:endParaRPr lang="ru-RU" sz="280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3385903" y="3379431"/>
            <a:ext cx="736502" cy="42756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5</a:t>
            </a:r>
            <a:endParaRPr lang="ru-RU" sz="280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4206254" y="3371849"/>
            <a:ext cx="736502" cy="43541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8</a:t>
            </a:r>
            <a:endParaRPr lang="ru-RU" sz="280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5023110" y="3379696"/>
            <a:ext cx="736502" cy="42756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1</a:t>
            </a:r>
            <a:endParaRPr lang="ru-RU" sz="280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5853922" y="3378860"/>
            <a:ext cx="736502" cy="42756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3</a:t>
            </a:r>
            <a:endParaRPr lang="ru-RU" sz="280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2556418" y="4420594"/>
            <a:ext cx="3088165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 lang="ru-RU" sz="2160" b="0" i="0" u="none" strike="noStrike" kern="1200" baseline="0" dirty="0">
                <a:solidFill>
                  <a:srgbClr val="002060"/>
                </a:solidFill>
                <a:latin typeface="Bahnschrift Condensed" pitchFamily="34" charset="0"/>
                <a:ea typeface="+mn-ea"/>
                <a:cs typeface="+mn-cs"/>
              </a:defRPr>
            </a:pPr>
            <a:r>
              <a:rPr lang="ru-RU" dirty="0" smtClean="0">
                <a:solidFill>
                  <a:srgbClr val="0070C0"/>
                </a:solidFill>
              </a:rPr>
              <a:t>СГИ</a:t>
            </a:r>
          </a:p>
        </p:txBody>
      </p:sp>
      <p:sp>
        <p:nvSpPr>
          <p:cNvPr id="184" name="Прямоугольник 183"/>
          <p:cNvSpPr/>
          <p:nvPr/>
        </p:nvSpPr>
        <p:spPr>
          <a:xfrm>
            <a:off x="5816680" y="4425833"/>
            <a:ext cx="736502" cy="43541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10</a:t>
            </a:r>
            <a:endParaRPr lang="ru-RU" sz="280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2563200" y="4903370"/>
            <a:ext cx="3122604" cy="4247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 lang="ru-RU" sz="2160" b="0" i="0" u="none" strike="noStrike" kern="1200" baseline="0" dirty="0">
                <a:solidFill>
                  <a:srgbClr val="002060"/>
                </a:solidFill>
                <a:latin typeface="Bahnschrift Condensed" pitchFamily="34" charset="0"/>
                <a:ea typeface="+mn-ea"/>
                <a:cs typeface="+mn-cs"/>
              </a:defRPr>
            </a:pPr>
            <a:r>
              <a:rPr lang="ru-RU" dirty="0" err="1" smtClean="0">
                <a:solidFill>
                  <a:schemeClr val="accent1"/>
                </a:solidFill>
              </a:rPr>
              <a:t>ИКИиП</a:t>
            </a:r>
            <a:endParaRPr lang="ru-RU" dirty="0" smtClean="0">
              <a:solidFill>
                <a:schemeClr val="accent1"/>
              </a:solidFill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5823880" y="4947480"/>
            <a:ext cx="736502" cy="40621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5</a:t>
            </a:r>
          </a:p>
        </p:txBody>
      </p:sp>
      <p:sp>
        <p:nvSpPr>
          <p:cNvPr id="187" name="Прямоугольник 186"/>
          <p:cNvSpPr/>
          <p:nvPr/>
        </p:nvSpPr>
        <p:spPr>
          <a:xfrm>
            <a:off x="5428065" y="1872667"/>
            <a:ext cx="1125117" cy="36720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25</a:t>
            </a:r>
            <a:endParaRPr lang="ru-RU" sz="280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88" name="Прямоугольник 187"/>
          <p:cNvSpPr/>
          <p:nvPr/>
        </p:nvSpPr>
        <p:spPr>
          <a:xfrm>
            <a:off x="4451537" y="2331193"/>
            <a:ext cx="424932" cy="33927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2</a:t>
            </a:r>
            <a:r>
              <a:rPr lang="ru-RU" sz="16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9</a:t>
            </a:r>
            <a:endParaRPr lang="ru-RU" sz="160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2539394" y="3901029"/>
            <a:ext cx="4017651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4925">
            <a:solidFill>
              <a:schemeClr val="accent4">
                <a:alpha val="6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 lang="ru-RU" sz="2160" b="0" i="0" u="none" strike="noStrike" kern="1200" baseline="0" dirty="0">
                <a:solidFill>
                  <a:srgbClr val="002060"/>
                </a:solidFill>
                <a:latin typeface="Bahnschrift Condensed" pitchFamily="34" charset="0"/>
                <a:ea typeface="+mn-ea"/>
                <a:cs typeface="+mn-cs"/>
              </a:defRPr>
            </a:pPr>
            <a:r>
              <a:rPr lang="ru-RU" sz="2000" dirty="0" smtClean="0"/>
              <a:t>По подразделениям МАГУ:</a:t>
            </a:r>
          </a:p>
        </p:txBody>
      </p:sp>
      <p:sp>
        <p:nvSpPr>
          <p:cNvPr id="190" name="Прямоугольник 189"/>
          <p:cNvSpPr/>
          <p:nvPr/>
        </p:nvSpPr>
        <p:spPr>
          <a:xfrm>
            <a:off x="2565986" y="5429542"/>
            <a:ext cx="3088165" cy="3616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 lang="ru-RU" sz="2160" b="0" i="0" u="none" strike="noStrike" kern="1200" baseline="0" dirty="0">
                <a:solidFill>
                  <a:srgbClr val="002060"/>
                </a:solidFill>
                <a:latin typeface="Bahnschrift Condensed" pitchFamily="34" charset="0"/>
                <a:ea typeface="+mn-ea"/>
                <a:cs typeface="+mn-cs"/>
              </a:defRPr>
            </a:pPr>
            <a:r>
              <a:rPr lang="ru-RU" sz="1750" dirty="0" smtClean="0">
                <a:solidFill>
                  <a:srgbClr val="0070C0"/>
                </a:solidFill>
              </a:rPr>
              <a:t>Институт лингвистики</a:t>
            </a:r>
          </a:p>
        </p:txBody>
      </p:sp>
      <p:sp>
        <p:nvSpPr>
          <p:cNvPr id="191" name="Прямоугольник 190"/>
          <p:cNvSpPr/>
          <p:nvPr/>
        </p:nvSpPr>
        <p:spPr>
          <a:xfrm>
            <a:off x="5826248" y="5434782"/>
            <a:ext cx="736502" cy="35639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2</a:t>
            </a:r>
            <a:endParaRPr lang="ru-RU" sz="280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92" name="Прямоугольник 191"/>
          <p:cNvSpPr/>
          <p:nvPr/>
        </p:nvSpPr>
        <p:spPr>
          <a:xfrm>
            <a:off x="2523794" y="5880228"/>
            <a:ext cx="3122604" cy="4247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 lang="ru-RU" sz="2160" b="0" i="0" u="none" strike="noStrike" kern="1200" baseline="0" dirty="0">
                <a:solidFill>
                  <a:srgbClr val="002060"/>
                </a:solidFill>
                <a:latin typeface="Bahnschrift Condensed" pitchFamily="34" charset="0"/>
                <a:ea typeface="+mn-ea"/>
                <a:cs typeface="+mn-cs"/>
              </a:defRPr>
            </a:pPr>
            <a:r>
              <a:rPr lang="ru-RU" dirty="0" smtClean="0">
                <a:solidFill>
                  <a:srgbClr val="0070C0"/>
                </a:solidFill>
              </a:rPr>
              <a:t>Аспирантура </a:t>
            </a:r>
            <a:r>
              <a:rPr lang="ru-RU" dirty="0" smtClean="0"/>
              <a:t> </a:t>
            </a:r>
          </a:p>
        </p:txBody>
      </p:sp>
      <p:sp>
        <p:nvSpPr>
          <p:cNvPr id="193" name="Прямоугольник 192"/>
          <p:cNvSpPr/>
          <p:nvPr/>
        </p:nvSpPr>
        <p:spPr>
          <a:xfrm>
            <a:off x="5833448" y="5880228"/>
            <a:ext cx="736502" cy="40621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2</a:t>
            </a:r>
            <a:endParaRPr lang="ru-RU" sz="280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94" name="Прямоугольник 193"/>
          <p:cNvSpPr/>
          <p:nvPr/>
        </p:nvSpPr>
        <p:spPr>
          <a:xfrm>
            <a:off x="2565986" y="6355066"/>
            <a:ext cx="3088165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 lang="ru-RU" sz="2160" b="0" i="0" u="none" strike="noStrike" kern="1200" baseline="0" dirty="0">
                <a:solidFill>
                  <a:srgbClr val="002060"/>
                </a:solidFill>
                <a:latin typeface="Bahnschrift Condensed" pitchFamily="34" charset="0"/>
                <a:ea typeface="+mn-ea"/>
                <a:cs typeface="+mn-cs"/>
              </a:defRPr>
            </a:pPr>
            <a:r>
              <a:rPr lang="ru-RU" dirty="0" smtClean="0">
                <a:solidFill>
                  <a:srgbClr val="0070C0"/>
                </a:solidFill>
              </a:rPr>
              <a:t>Юридический факультет  </a:t>
            </a:r>
          </a:p>
        </p:txBody>
      </p:sp>
      <p:sp>
        <p:nvSpPr>
          <p:cNvPr id="195" name="Прямоугольник 194"/>
          <p:cNvSpPr/>
          <p:nvPr/>
        </p:nvSpPr>
        <p:spPr>
          <a:xfrm>
            <a:off x="5826248" y="6360305"/>
            <a:ext cx="736502" cy="41949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8</a:t>
            </a:r>
          </a:p>
        </p:txBody>
      </p:sp>
      <p:sp>
        <p:nvSpPr>
          <p:cNvPr id="196" name="Прямоугольник 195"/>
          <p:cNvSpPr/>
          <p:nvPr/>
        </p:nvSpPr>
        <p:spPr>
          <a:xfrm>
            <a:off x="4917316" y="2333572"/>
            <a:ext cx="1124819" cy="333691"/>
          </a:xfrm>
          <a:prstGeom prst="rect">
            <a:avLst/>
          </a:prstGeom>
          <a:solidFill>
            <a:srgbClr val="FFCC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70C0"/>
                </a:solidFill>
                <a:latin typeface="Bahnschrift Condensed" panose="020B0502040204020203" pitchFamily="34" charset="0"/>
              </a:rPr>
              <a:t>НОВЫХ </a:t>
            </a:r>
            <a:r>
              <a:rPr lang="ru-RU" sz="1050" b="1" dirty="0" smtClean="0">
                <a:solidFill>
                  <a:srgbClr val="0070C0"/>
                </a:solidFill>
                <a:latin typeface="Bahnschrift Condensed" panose="020B0502040204020203" pitchFamily="34" charset="0"/>
              </a:rPr>
              <a:t>(чел.)</a:t>
            </a:r>
            <a:endParaRPr lang="ru-RU" sz="1050" b="1" dirty="0">
              <a:solidFill>
                <a:srgbClr val="0070C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97" name="Прямоугольник 196"/>
          <p:cNvSpPr/>
          <p:nvPr/>
        </p:nvSpPr>
        <p:spPr>
          <a:xfrm>
            <a:off x="6087298" y="2330400"/>
            <a:ext cx="468209" cy="33927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19</a:t>
            </a:r>
            <a:endParaRPr lang="ru-RU" sz="160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198" name="Прямая соединительная линия 197"/>
          <p:cNvCxnSpPr/>
          <p:nvPr/>
        </p:nvCxnSpPr>
        <p:spPr>
          <a:xfrm flipH="1">
            <a:off x="9802920" y="1091608"/>
            <a:ext cx="3865" cy="553180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Прямоугольник 198"/>
          <p:cNvSpPr/>
          <p:nvPr/>
        </p:nvSpPr>
        <p:spPr>
          <a:xfrm>
            <a:off x="9975292" y="887329"/>
            <a:ext cx="215781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4925" cap="sq" cmpd="sng">
            <a:solidFill>
              <a:schemeClr val="accent6">
                <a:lumMod val="75000"/>
                <a:alpha val="65000"/>
              </a:schemeClr>
            </a:solidFill>
            <a:round/>
          </a:ln>
        </p:spPr>
        <p:txBody>
          <a:bodyPr wrap="square">
            <a:spAutoFit/>
          </a:bodyPr>
          <a:lstStyle/>
          <a:p>
            <a:pPr>
              <a:defRPr lang="ru-RU" sz="2160" b="0" i="0" u="none" strike="noStrike" kern="1200" baseline="0" dirty="0">
                <a:solidFill>
                  <a:srgbClr val="002060"/>
                </a:solidFill>
                <a:latin typeface="Bahnschrift Condensed" pitchFamily="34" charset="0"/>
                <a:ea typeface="+mn-ea"/>
                <a:cs typeface="+mn-cs"/>
              </a:defRPr>
            </a:pPr>
            <a:r>
              <a:rPr lang="ru-RU" sz="2000" dirty="0" smtClean="0"/>
              <a:t>Наши </a:t>
            </a:r>
          </a:p>
          <a:p>
            <a:pPr>
              <a:defRPr lang="ru-RU" sz="2160" b="0" i="0" u="none" strike="noStrike" kern="1200" baseline="0" dirty="0">
                <a:solidFill>
                  <a:srgbClr val="002060"/>
                </a:solidFill>
                <a:latin typeface="Bahnschrift Condensed" pitchFamily="34" charset="0"/>
                <a:ea typeface="+mn-ea"/>
                <a:cs typeface="+mn-cs"/>
              </a:defRPr>
            </a:pPr>
            <a:r>
              <a:rPr lang="ru-RU" sz="2000" dirty="0" smtClean="0"/>
              <a:t>партнеры:</a:t>
            </a:r>
            <a:endParaRPr lang="ru-RU" sz="2000" dirty="0">
              <a:solidFill>
                <a:srgbClr val="002060"/>
              </a:solidFill>
              <a:latin typeface="Bahnschrift Condensed" pitchFamily="34" charset="0"/>
            </a:endParaRPr>
          </a:p>
        </p:txBody>
      </p:sp>
      <p:sp>
        <p:nvSpPr>
          <p:cNvPr id="203" name="Прямоугольник 202"/>
          <p:cNvSpPr/>
          <p:nvPr/>
        </p:nvSpPr>
        <p:spPr>
          <a:xfrm>
            <a:off x="9975292" y="1581010"/>
            <a:ext cx="2100158" cy="475829"/>
          </a:xfrm>
          <a:prstGeom prst="rect">
            <a:avLst/>
          </a:prstGeom>
          <a:solidFill>
            <a:srgbClr val="FFF2CC"/>
          </a:solidFill>
          <a:ln w="31750">
            <a:solidFill>
              <a:schemeClr val="accent4"/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accent4">
                    <a:lumMod val="75000"/>
                  </a:schemeClr>
                </a:solidFill>
              </a:rPr>
              <a:t>Мурманская областная научная библиотека</a:t>
            </a:r>
            <a:endParaRPr lang="ru-RU" sz="1000" b="1" dirty="0">
              <a:solidFill>
                <a:schemeClr val="accent4">
                  <a:lumMod val="75000"/>
                </a:schemeClr>
              </a:solidFill>
              <a:cs typeface="FrankRuehl" panose="020E0503060101010101" pitchFamily="34" charset="-79"/>
            </a:endParaRPr>
          </a:p>
        </p:txBody>
      </p:sp>
      <p:sp>
        <p:nvSpPr>
          <p:cNvPr id="206" name="Прямоугольник 205"/>
          <p:cNvSpPr/>
          <p:nvPr/>
        </p:nvSpPr>
        <p:spPr>
          <a:xfrm>
            <a:off x="11245478" y="906138"/>
            <a:ext cx="831410" cy="61076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7" name="Рисунок 20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111" y="918383"/>
            <a:ext cx="720921" cy="584602"/>
          </a:xfrm>
          <a:prstGeom prst="rect">
            <a:avLst/>
          </a:prstGeom>
        </p:spPr>
      </p:pic>
      <p:sp>
        <p:nvSpPr>
          <p:cNvPr id="208" name="Прямоугольник 207"/>
          <p:cNvSpPr/>
          <p:nvPr/>
        </p:nvSpPr>
        <p:spPr>
          <a:xfrm>
            <a:off x="9968765" y="2092767"/>
            <a:ext cx="2100158" cy="475829"/>
          </a:xfrm>
          <a:prstGeom prst="rect">
            <a:avLst/>
          </a:prstGeom>
          <a:solidFill>
            <a:srgbClr val="FFF2CC"/>
          </a:solidFill>
          <a:ln w="31750">
            <a:solidFill>
              <a:schemeClr val="accent4"/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accent4">
                    <a:lumMod val="75000"/>
                  </a:schemeClr>
                </a:solidFill>
              </a:rPr>
              <a:t>Координационный центр МАГУ</a:t>
            </a:r>
            <a:endParaRPr lang="ru-RU" sz="1000" b="1" dirty="0">
              <a:solidFill>
                <a:schemeClr val="accent4">
                  <a:lumMod val="75000"/>
                </a:schemeClr>
              </a:solidFill>
              <a:cs typeface="FrankRuehl" panose="020E0503060101010101" pitchFamily="34" charset="-79"/>
            </a:endParaRPr>
          </a:p>
        </p:txBody>
      </p:sp>
      <p:sp>
        <p:nvSpPr>
          <p:cNvPr id="209" name="Прямоугольник 208"/>
          <p:cNvSpPr/>
          <p:nvPr/>
        </p:nvSpPr>
        <p:spPr>
          <a:xfrm>
            <a:off x="9946820" y="2575793"/>
            <a:ext cx="2100158" cy="475829"/>
          </a:xfrm>
          <a:prstGeom prst="rect">
            <a:avLst/>
          </a:prstGeom>
          <a:solidFill>
            <a:srgbClr val="FFF2CC"/>
          </a:solidFill>
          <a:ln w="31750">
            <a:solidFill>
              <a:schemeClr val="accent4"/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accent4">
                    <a:lumMod val="75000"/>
                  </a:schemeClr>
                </a:solidFill>
                <a:cs typeface="FrankRuehl" panose="020E0503060101010101" pitchFamily="34" charset="-79"/>
              </a:rPr>
              <a:t>Школа правого просвещения МАГУ</a:t>
            </a:r>
            <a:endParaRPr lang="ru-RU" sz="1000" b="1" dirty="0">
              <a:solidFill>
                <a:schemeClr val="accent4">
                  <a:lumMod val="75000"/>
                </a:schemeClr>
              </a:solidFill>
              <a:cs typeface="FrankRuehl" panose="020E0503060101010101" pitchFamily="34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27511" y="6119336"/>
            <a:ext cx="18897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Председатель СФО – </a:t>
            </a:r>
            <a:r>
              <a:rPr lang="ru-RU" sz="1400" dirty="0" err="1" smtClean="0"/>
              <a:t>Окорокова</a:t>
            </a:r>
            <a:r>
              <a:rPr lang="ru-RU" sz="1400" dirty="0" smtClean="0"/>
              <a:t> Екатерина Игоревна</a:t>
            </a:r>
            <a:endParaRPr lang="ru-RU" sz="1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10" y="36879"/>
            <a:ext cx="1497897" cy="8987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10" y="1210684"/>
            <a:ext cx="1600702" cy="2058378"/>
          </a:xfrm>
          <a:prstGeom prst="rect">
            <a:avLst/>
          </a:prstGeom>
        </p:spPr>
      </p:pic>
      <p:sp>
        <p:nvSpPr>
          <p:cNvPr id="70" name="Прямоугольник 69"/>
          <p:cNvSpPr/>
          <p:nvPr/>
        </p:nvSpPr>
        <p:spPr>
          <a:xfrm>
            <a:off x="9938339" y="3085555"/>
            <a:ext cx="2100158" cy="446822"/>
          </a:xfrm>
          <a:prstGeom prst="rect">
            <a:avLst/>
          </a:prstGeom>
          <a:solidFill>
            <a:srgbClr val="FFF2CC"/>
          </a:solidFill>
          <a:ln w="31750">
            <a:solidFill>
              <a:schemeClr val="accent4"/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accent4">
                    <a:lumMod val="75000"/>
                  </a:schemeClr>
                </a:solidFill>
                <a:cs typeface="FrankRuehl" panose="020E0503060101010101" pitchFamily="34" charset="-79"/>
              </a:rPr>
              <a:t>Студенческий кино-клуб «Арт-прожектор»</a:t>
            </a:r>
            <a:endParaRPr lang="ru-RU" sz="1000" b="1" dirty="0">
              <a:solidFill>
                <a:schemeClr val="accent4">
                  <a:lumMod val="75000"/>
                </a:schemeClr>
              </a:solidFill>
              <a:cs typeface="FrankRuehl" panose="020E0503060101010101" pitchFamily="34" charset="-79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820" y="4666950"/>
            <a:ext cx="1421107" cy="1431210"/>
          </a:xfrm>
          <a:prstGeom prst="rect">
            <a:avLst/>
          </a:prstGeom>
        </p:spPr>
      </p:pic>
      <p:sp>
        <p:nvSpPr>
          <p:cNvPr id="66" name="Прямоугольник 65"/>
          <p:cNvSpPr/>
          <p:nvPr/>
        </p:nvSpPr>
        <p:spPr>
          <a:xfrm>
            <a:off x="9938339" y="3563670"/>
            <a:ext cx="2100158" cy="592505"/>
          </a:xfrm>
          <a:prstGeom prst="rect">
            <a:avLst/>
          </a:prstGeom>
          <a:solidFill>
            <a:srgbClr val="FFF2CC"/>
          </a:solidFill>
          <a:ln w="31750">
            <a:solidFill>
              <a:schemeClr val="accent4"/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accent4">
                    <a:lumMod val="75000"/>
                  </a:schemeClr>
                </a:solidFill>
                <a:cs typeface="FrankRuehl" panose="020E0503060101010101" pitchFamily="34" charset="-79"/>
              </a:rPr>
              <a:t>Совет </a:t>
            </a:r>
            <a:r>
              <a:rPr lang="ru-RU" sz="1000" b="1" dirty="0">
                <a:solidFill>
                  <a:schemeClr val="accent4">
                    <a:lumMod val="75000"/>
                  </a:schemeClr>
                </a:solidFill>
                <a:cs typeface="FrankRuehl" panose="020E0503060101010101" pitchFamily="34" charset="-79"/>
              </a:rPr>
              <a:t>молодежных и детских общественных объединений Мурманской </a:t>
            </a:r>
            <a:r>
              <a:rPr lang="ru-RU" sz="1000" b="1" dirty="0" smtClean="0">
                <a:solidFill>
                  <a:schemeClr val="accent4">
                    <a:lumMod val="75000"/>
                  </a:schemeClr>
                </a:solidFill>
                <a:cs typeface="FrankRuehl" panose="020E0503060101010101" pitchFamily="34" charset="-79"/>
              </a:rPr>
              <a:t>области</a:t>
            </a:r>
            <a:endParaRPr lang="ru-RU" sz="1000" b="1" dirty="0">
              <a:solidFill>
                <a:schemeClr val="accent4">
                  <a:lumMod val="75000"/>
                </a:schemeClr>
              </a:solidFill>
              <a:cs typeface="FrankRuehl" panose="020E0503060101010101" pitchFamily="34" charset="-79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9927511" y="4203897"/>
            <a:ext cx="2100948" cy="427960"/>
          </a:xfrm>
          <a:prstGeom prst="rect">
            <a:avLst/>
          </a:prstGeom>
          <a:solidFill>
            <a:srgbClr val="FFF2CC"/>
          </a:solidFill>
          <a:ln w="31750">
            <a:solidFill>
              <a:schemeClr val="accent4"/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accent4">
                    <a:lumMod val="75000"/>
                  </a:schemeClr>
                </a:solidFill>
                <a:cs typeface="FrankRuehl" panose="020E0503060101010101" pitchFamily="34" charset="-79"/>
              </a:rPr>
              <a:t>Библиотека МАГУ</a:t>
            </a:r>
            <a:endParaRPr lang="ru-RU" sz="1000" b="1" dirty="0">
              <a:solidFill>
                <a:schemeClr val="accent4">
                  <a:lumMod val="75000"/>
                </a:schemeClr>
              </a:solidFill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571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Пятиугольник 89"/>
          <p:cNvSpPr/>
          <p:nvPr/>
        </p:nvSpPr>
        <p:spPr>
          <a:xfrm>
            <a:off x="5892" y="2430041"/>
            <a:ext cx="4712430" cy="120726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02060"/>
                </a:solidFill>
                <a:latin typeface="Bahnschrift Condensed" pitchFamily="34" charset="0"/>
              </a:rPr>
              <a:t>Запись</a:t>
            </a:r>
            <a:r>
              <a:rPr lang="en-US" sz="2000" dirty="0" smtClean="0">
                <a:solidFill>
                  <a:srgbClr val="002060"/>
                </a:solidFill>
                <a:latin typeface="Bahnschrift Condensed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Bahnschrift Condensed" pitchFamily="34" charset="0"/>
              </a:rPr>
              <a:t>4 подкастов СФО МАГУ («В. </a:t>
            </a:r>
            <a:r>
              <a:rPr lang="ru-RU" sz="2000" dirty="0" err="1" smtClean="0">
                <a:solidFill>
                  <a:srgbClr val="002060"/>
                </a:solidFill>
                <a:latin typeface="Bahnschrift Condensed" pitchFamily="34" charset="0"/>
              </a:rPr>
              <a:t>Франкл</a:t>
            </a:r>
            <a:r>
              <a:rPr lang="ru-RU" sz="2000" dirty="0" smtClean="0">
                <a:solidFill>
                  <a:srgbClr val="002060"/>
                </a:solidFill>
                <a:latin typeface="Bahnschrift Condensed" pitchFamily="34" charset="0"/>
              </a:rPr>
              <a:t> о смысле жизни», «Иметь или быть?», «О смысле» «Я и Философия» (в прямом эфире).</a:t>
            </a:r>
            <a:endParaRPr lang="ru-RU" sz="2000" dirty="0">
              <a:solidFill>
                <a:srgbClr val="002060"/>
              </a:solidFill>
              <a:latin typeface="Bahnschrift Condensed" pitchFamily="34" charset="0"/>
            </a:endParaRPr>
          </a:p>
        </p:txBody>
      </p:sp>
      <p:sp>
        <p:nvSpPr>
          <p:cNvPr id="87" name="Пятиугольник 86"/>
          <p:cNvSpPr/>
          <p:nvPr/>
        </p:nvSpPr>
        <p:spPr>
          <a:xfrm flipH="1">
            <a:off x="7643440" y="2405658"/>
            <a:ext cx="4548560" cy="1231651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Bahnschrift Condensed" pitchFamily="34" charset="0"/>
              </a:rPr>
              <a:t>В записи принимали участия 10 студентов и 2  сотрудника МАГУ. Подкасты набрали от 25 до 57 прослушиваний. Загружены в группе Студенческого философского общества </a:t>
            </a:r>
            <a:r>
              <a:rPr lang="ru-RU" sz="1600" dirty="0" err="1" smtClean="0">
                <a:solidFill>
                  <a:srgbClr val="002060"/>
                </a:solidFill>
                <a:latin typeface="Bahnschrift Condensed" pitchFamily="34" charset="0"/>
              </a:rPr>
              <a:t>Вконтакте</a:t>
            </a:r>
            <a:r>
              <a:rPr lang="ru-RU" sz="1600" dirty="0" smtClean="0">
                <a:solidFill>
                  <a:srgbClr val="002060"/>
                </a:solidFill>
                <a:latin typeface="Bahnschrift Condensed" pitchFamily="34" charset="0"/>
              </a:rPr>
              <a:t>. Онлайн запись подкаста «Я и философия» набрала 1584 просмотров</a:t>
            </a:r>
            <a:r>
              <a:rPr lang="ru-RU" sz="2000" dirty="0" smtClean="0">
                <a:solidFill>
                  <a:srgbClr val="002060"/>
                </a:solidFill>
                <a:latin typeface="Bahnschrift Condensed" pitchFamily="34" charset="0"/>
              </a:rPr>
              <a:t>.</a:t>
            </a:r>
            <a:endParaRPr lang="ru-RU" sz="2000" dirty="0">
              <a:solidFill>
                <a:srgbClr val="002060"/>
              </a:solidFill>
              <a:latin typeface="Bahnschrift Condensed" pitchFamily="34" charset="0"/>
            </a:endParaRPr>
          </a:p>
        </p:txBody>
      </p:sp>
      <p:sp>
        <p:nvSpPr>
          <p:cNvPr id="50" name="Пятиугольник 49"/>
          <p:cNvSpPr/>
          <p:nvPr/>
        </p:nvSpPr>
        <p:spPr>
          <a:xfrm>
            <a:off x="3185" y="3637309"/>
            <a:ext cx="4693475" cy="1257964"/>
          </a:xfrm>
          <a:prstGeom prst="homePlate">
            <a:avLst>
              <a:gd name="adj" fmla="val 5863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002060"/>
                </a:solidFill>
                <a:latin typeface="Bahnschrift Condensed" pitchFamily="34" charset="0"/>
              </a:rPr>
              <a:t>Открытая лекция «Региональные особенности репертуаров актуализированного </a:t>
            </a:r>
            <a:r>
              <a:rPr lang="ru-RU" sz="1400" dirty="0">
                <a:solidFill>
                  <a:srgbClr val="002060"/>
                </a:solidFill>
                <a:latin typeface="Bahnschrift Condensed" pitchFamily="34" charset="0"/>
              </a:rPr>
              <a:t>прошлого в современной </a:t>
            </a:r>
            <a:r>
              <a:rPr lang="ru-RU" sz="1400" dirty="0" smtClean="0">
                <a:solidFill>
                  <a:srgbClr val="002060"/>
                </a:solidFill>
                <a:latin typeface="Bahnschrift Condensed" pitchFamily="34" charset="0"/>
              </a:rPr>
              <a:t>России», спикер -</a:t>
            </a:r>
            <a:r>
              <a:rPr lang="ru-RU" sz="1400" dirty="0" err="1" smtClean="0">
                <a:solidFill>
                  <a:srgbClr val="002060"/>
                </a:solidFill>
                <a:latin typeface="Bahnschrift Condensed" pitchFamily="34" charset="0"/>
              </a:rPr>
              <a:t>Малинова</a:t>
            </a:r>
            <a:r>
              <a:rPr lang="ru-RU" sz="1400" dirty="0" smtClean="0">
                <a:solidFill>
                  <a:srgbClr val="002060"/>
                </a:solidFill>
                <a:latin typeface="Bahnschrift Condensed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Bahnschrift Condensed" pitchFamily="34" charset="0"/>
              </a:rPr>
              <a:t>Ольга Юрьевна, доктор философских наук, профессор, профессор факультета социальных наук НИУ "Высшая школа экономики".</a:t>
            </a:r>
          </a:p>
          <a:p>
            <a:endParaRPr lang="ru-RU" sz="1000" dirty="0">
              <a:solidFill>
                <a:srgbClr val="002060"/>
              </a:solidFill>
              <a:latin typeface="Bahnschrift Condensed" pitchFamily="34" charset="0"/>
            </a:endParaRPr>
          </a:p>
        </p:txBody>
      </p:sp>
      <p:sp>
        <p:nvSpPr>
          <p:cNvPr id="52" name="Пятиугольник 51"/>
          <p:cNvSpPr/>
          <p:nvPr/>
        </p:nvSpPr>
        <p:spPr>
          <a:xfrm flipH="1">
            <a:off x="7620868" y="3818408"/>
            <a:ext cx="4571132" cy="892671"/>
          </a:xfrm>
          <a:prstGeom prst="homePlate">
            <a:avLst>
              <a:gd name="adj" fmla="val 702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Bahnschrift Condensed" pitchFamily="34" charset="0"/>
              </a:rPr>
              <a:t>12 студентов МАГУ и 10 студентов НИУ «ВШЭ» посетили мероприятие, приняли участие в групповой дискуссии.</a:t>
            </a:r>
            <a:endParaRPr lang="ru-RU" sz="1600" dirty="0">
              <a:solidFill>
                <a:srgbClr val="002060"/>
              </a:solidFill>
              <a:latin typeface="Bahnschrift Condensed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732834" y="4285381"/>
            <a:ext cx="2880320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ятиугольник 52"/>
          <p:cNvSpPr/>
          <p:nvPr/>
        </p:nvSpPr>
        <p:spPr>
          <a:xfrm>
            <a:off x="0" y="5058695"/>
            <a:ext cx="4740796" cy="887618"/>
          </a:xfrm>
          <a:prstGeom prst="homePlate">
            <a:avLst>
              <a:gd name="adj" fmla="val 660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02060"/>
                </a:solidFill>
                <a:latin typeface="Bahnschrift Condensed" pitchFamily="34" charset="0"/>
              </a:rPr>
              <a:t>Студенческий научный форум  «Философия Арктики»</a:t>
            </a:r>
            <a:endParaRPr lang="ru-RU" sz="2000" dirty="0">
              <a:solidFill>
                <a:srgbClr val="002060"/>
              </a:solidFill>
              <a:latin typeface="Bahnschrift Condensed" pitchFamily="34" charset="0"/>
            </a:endParaRPr>
          </a:p>
        </p:txBody>
      </p:sp>
      <p:sp>
        <p:nvSpPr>
          <p:cNvPr id="68" name="Пятиугольник 67"/>
          <p:cNvSpPr/>
          <p:nvPr/>
        </p:nvSpPr>
        <p:spPr>
          <a:xfrm flipH="1">
            <a:off x="7553100" y="4752518"/>
            <a:ext cx="4638900" cy="1343539"/>
          </a:xfrm>
          <a:prstGeom prst="homePlate">
            <a:avLst>
              <a:gd name="adj" fmla="val 702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002060"/>
                </a:solidFill>
                <a:latin typeface="Bahnschrift Condensed" pitchFamily="34" charset="0"/>
              </a:rPr>
              <a:t>Более 90 студентов МАГУ, САФУ, </a:t>
            </a:r>
            <a:r>
              <a:rPr lang="ru-RU" sz="1400" dirty="0" err="1" smtClean="0">
                <a:solidFill>
                  <a:srgbClr val="002060"/>
                </a:solidFill>
                <a:latin typeface="Bahnschrift Condensed" pitchFamily="34" charset="0"/>
              </a:rPr>
              <a:t>ПетрГУ</a:t>
            </a:r>
            <a:r>
              <a:rPr lang="ru-RU" sz="1400" dirty="0" smtClean="0">
                <a:solidFill>
                  <a:srgbClr val="002060"/>
                </a:solidFill>
                <a:latin typeface="Bahnschrift Condensed" pitchFamily="34" charset="0"/>
              </a:rPr>
              <a:t> а также </a:t>
            </a:r>
            <a:r>
              <a:rPr lang="ru-RU" sz="1400" dirty="0" err="1" smtClean="0">
                <a:solidFill>
                  <a:srgbClr val="002060"/>
                </a:solidFill>
                <a:latin typeface="Bahnschrift Condensed" pitchFamily="34" charset="0"/>
              </a:rPr>
              <a:t>ссузов</a:t>
            </a:r>
            <a:r>
              <a:rPr lang="ru-RU" sz="1400" dirty="0" smtClean="0">
                <a:solidFill>
                  <a:srgbClr val="002060"/>
                </a:solidFill>
                <a:latin typeface="Bahnschrift Condensed" pitchFamily="34" charset="0"/>
              </a:rPr>
              <a:t> города приняли участие в работе Форума. Эксперты из Москвы, Архангельска, Тюмени, Оренбурга, Мурманска провели мастер-классы, тренинги и прочитали открытые лекции.</a:t>
            </a:r>
            <a:endParaRPr lang="ru-RU" sz="1400" dirty="0">
              <a:solidFill>
                <a:srgbClr val="002060"/>
              </a:solidFill>
              <a:latin typeface="Bahnschrift Condensed" pitchFamily="34" charset="0"/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 flipV="1">
            <a:off x="4718322" y="5441715"/>
            <a:ext cx="2834778" cy="320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4749602" y="3044205"/>
            <a:ext cx="2880320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ятиугольник 75"/>
          <p:cNvSpPr/>
          <p:nvPr/>
        </p:nvSpPr>
        <p:spPr>
          <a:xfrm>
            <a:off x="0" y="1202407"/>
            <a:ext cx="4740796" cy="936104"/>
          </a:xfrm>
          <a:prstGeom prst="homePlate">
            <a:avLst>
              <a:gd name="adj" fmla="val 6322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Bahnschrift Condensed" pitchFamily="34" charset="0"/>
              </a:rPr>
              <a:t>Название мероприятия (события)</a:t>
            </a:r>
            <a:endParaRPr lang="ru-RU" sz="2200" b="1" dirty="0">
              <a:solidFill>
                <a:srgbClr val="002060"/>
              </a:solidFill>
              <a:latin typeface="Bahnschrift Condensed" pitchFamily="34" charset="0"/>
            </a:endParaRPr>
          </a:p>
        </p:txBody>
      </p:sp>
      <p:sp>
        <p:nvSpPr>
          <p:cNvPr id="83" name="Пятиугольник 82"/>
          <p:cNvSpPr/>
          <p:nvPr/>
        </p:nvSpPr>
        <p:spPr>
          <a:xfrm flipH="1">
            <a:off x="7665586" y="1322933"/>
            <a:ext cx="4527741" cy="752731"/>
          </a:xfrm>
          <a:prstGeom prst="homePlate">
            <a:avLst>
              <a:gd name="adj" fmla="val 8036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Bahnschrift Condensed" pitchFamily="34" charset="0"/>
              </a:rPr>
              <a:t>Результат</a:t>
            </a:r>
            <a:endParaRPr lang="ru-RU" sz="2200" b="1" dirty="0">
              <a:solidFill>
                <a:srgbClr val="002060"/>
              </a:solidFill>
              <a:latin typeface="Bahnschrift Condensed" pitchFamily="34" charset="0"/>
            </a:endParaRPr>
          </a:p>
        </p:txBody>
      </p:sp>
      <p:cxnSp>
        <p:nvCxnSpPr>
          <p:cNvPr id="84" name="Прямая со стрелкой 83"/>
          <p:cNvCxnSpPr/>
          <p:nvPr/>
        </p:nvCxnSpPr>
        <p:spPr>
          <a:xfrm>
            <a:off x="4763120" y="1670459"/>
            <a:ext cx="2880320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4405" y="186631"/>
            <a:ext cx="7773860" cy="4320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СТУДЕНЧЕСКОЕ ОБЪЕДИНЕНИЕ – ИНИЦИАТОР И ГЛАВНЫЙ ОРГАНИЗАТОР МЕРОПРИЯТИЙ (СОБЫТИЙ):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565644" y="186631"/>
            <a:ext cx="3550562" cy="432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СЕНТЯБРЬ-ДЕКАБРЬ 2022 г.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44670" y="1231747"/>
            <a:ext cx="1710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A97955"/>
                </a:solidFill>
                <a:latin typeface="Bahnschrift Condensed" panose="020B0502040204020203" pitchFamily="34" charset="0"/>
              </a:rPr>
              <a:t>МЕСТО ПРОВЕДЕНИЯ</a:t>
            </a:r>
            <a:endParaRPr lang="ru-RU" b="1" dirty="0">
              <a:solidFill>
                <a:srgbClr val="A97955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51560" y="1688229"/>
            <a:ext cx="609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A97955"/>
                </a:solidFill>
                <a:latin typeface="Bahnschrift Condensed" panose="020B0502040204020203" pitchFamily="34" charset="0"/>
              </a:rPr>
              <a:t>ДАТЫ</a:t>
            </a:r>
            <a:endParaRPr lang="ru-RU" b="1" dirty="0">
              <a:solidFill>
                <a:srgbClr val="A97955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63120" y="3072856"/>
            <a:ext cx="271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Bahnschrift Condensed" panose="020B0502040204020203" pitchFamily="34" charset="0"/>
              </a:rPr>
              <a:t>Сентябрь – октябрь 2022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57724" y="2616374"/>
            <a:ext cx="108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Bahnschrift Condensed" panose="020B0502040204020203" pitchFamily="34" charset="0"/>
              </a:rPr>
              <a:t>МАГУ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57724" y="3831208"/>
            <a:ext cx="108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Bahnschrift Condensed" panose="020B0502040204020203" pitchFamily="34" charset="0"/>
              </a:rPr>
              <a:t>МАГУ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42100" y="4344680"/>
            <a:ext cx="108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Bahnschrift Condensed" panose="020B0502040204020203" pitchFamily="34" charset="0"/>
              </a:rPr>
              <a:t>06.09..2022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18546" y="5526557"/>
            <a:ext cx="1580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Bahnschrift Condensed" panose="020B0502040204020203" pitchFamily="34" charset="0"/>
              </a:rPr>
              <a:t>24-25.11.2022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255" y="4991921"/>
            <a:ext cx="1079086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Пятиугольник 89"/>
          <p:cNvSpPr/>
          <p:nvPr/>
        </p:nvSpPr>
        <p:spPr>
          <a:xfrm>
            <a:off x="-24562" y="2417010"/>
            <a:ext cx="4712430" cy="120726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02060"/>
                </a:solidFill>
                <a:latin typeface="Bahnschrift Condensed" pitchFamily="34" charset="0"/>
              </a:rPr>
              <a:t>Запись подкаста «</a:t>
            </a:r>
            <a:r>
              <a:rPr lang="ru-RU" sz="2000" dirty="0" err="1" smtClean="0">
                <a:solidFill>
                  <a:srgbClr val="002060"/>
                </a:solidFill>
                <a:latin typeface="Bahnschrift Condensed" pitchFamily="34" charset="0"/>
              </a:rPr>
              <a:t>Фейки</a:t>
            </a:r>
            <a:r>
              <a:rPr lang="ru-RU" sz="2000" dirty="0" smtClean="0">
                <a:solidFill>
                  <a:srgbClr val="002060"/>
                </a:solidFill>
                <a:latin typeface="Bahnschrift Condensed" pitchFamily="34" charset="0"/>
              </a:rPr>
              <a:t> в информационном обществе» по запросу Координационного центра МАГУ</a:t>
            </a:r>
            <a:endParaRPr lang="ru-RU" sz="2000" dirty="0">
              <a:solidFill>
                <a:srgbClr val="002060"/>
              </a:solidFill>
              <a:latin typeface="Bahnschrift Condensed" pitchFamily="34" charset="0"/>
            </a:endParaRPr>
          </a:p>
        </p:txBody>
      </p:sp>
      <p:sp>
        <p:nvSpPr>
          <p:cNvPr id="87" name="Пятиугольник 86"/>
          <p:cNvSpPr/>
          <p:nvPr/>
        </p:nvSpPr>
        <p:spPr>
          <a:xfrm flipH="1">
            <a:off x="7643440" y="2405658"/>
            <a:ext cx="4548560" cy="1231651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Bahnschrift Condensed" pitchFamily="34" charset="0"/>
              </a:rPr>
              <a:t>7 студентов МАГУ приняли участие в записи подкаста. Подкаст загружен в группу Координационного центра в социальной сети Телеграмм, </a:t>
            </a:r>
            <a:r>
              <a:rPr lang="ru-RU" sz="1600" dirty="0">
                <a:solidFill>
                  <a:srgbClr val="002060"/>
                </a:solidFill>
                <a:latin typeface="Bahnschrift Condensed" pitchFamily="34" charset="0"/>
              </a:rPr>
              <a:t>в группе Студенческого философского общества в социальной сети </a:t>
            </a:r>
            <a:r>
              <a:rPr lang="ru-RU" sz="2000" dirty="0" err="1">
                <a:solidFill>
                  <a:srgbClr val="002060"/>
                </a:solidFill>
                <a:latin typeface="Bahnschrift Condensed" pitchFamily="34" charset="0"/>
              </a:rPr>
              <a:t>Вконтакте</a:t>
            </a:r>
            <a:r>
              <a:rPr lang="ru-RU" sz="2000" dirty="0">
                <a:solidFill>
                  <a:srgbClr val="002060"/>
                </a:solidFill>
                <a:latin typeface="Bahnschrift Condensed" pitchFamily="34" charset="0"/>
              </a:rPr>
              <a:t>.</a:t>
            </a:r>
          </a:p>
        </p:txBody>
      </p:sp>
      <p:sp>
        <p:nvSpPr>
          <p:cNvPr id="50" name="Пятиугольник 49"/>
          <p:cNvSpPr/>
          <p:nvPr/>
        </p:nvSpPr>
        <p:spPr>
          <a:xfrm>
            <a:off x="-5607" y="3788754"/>
            <a:ext cx="4693475" cy="993168"/>
          </a:xfrm>
          <a:prstGeom prst="homePlate">
            <a:avLst>
              <a:gd name="adj" fmla="val 5863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02060"/>
                </a:solidFill>
                <a:latin typeface="Bahnschrift Condensed" pitchFamily="34" charset="0"/>
              </a:rPr>
              <a:t>Запись подкаста «Радикальные идеологии :вызовы и риски» по запросу Координационного центра МАГУ</a:t>
            </a:r>
            <a:endParaRPr lang="ru-RU" sz="2000" dirty="0">
              <a:solidFill>
                <a:srgbClr val="002060"/>
              </a:solidFill>
              <a:latin typeface="Bahnschrift Condensed" pitchFamily="34" charset="0"/>
            </a:endParaRPr>
          </a:p>
        </p:txBody>
      </p:sp>
      <p:sp>
        <p:nvSpPr>
          <p:cNvPr id="52" name="Пятиугольник 51"/>
          <p:cNvSpPr/>
          <p:nvPr/>
        </p:nvSpPr>
        <p:spPr>
          <a:xfrm flipH="1">
            <a:off x="7620868" y="3763812"/>
            <a:ext cx="4571132" cy="1048571"/>
          </a:xfrm>
          <a:prstGeom prst="homePlate">
            <a:avLst>
              <a:gd name="adj" fmla="val 702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Bahnschrift Condensed" pitchFamily="34" charset="0"/>
              </a:rPr>
              <a:t>9 </a:t>
            </a:r>
            <a:r>
              <a:rPr lang="ru-RU" sz="1600" dirty="0">
                <a:solidFill>
                  <a:srgbClr val="002060"/>
                </a:solidFill>
                <a:latin typeface="Bahnschrift Condensed" pitchFamily="34" charset="0"/>
              </a:rPr>
              <a:t>студентов МАГУ приняли участие в записи подкаста. Подкаст загружен в группу Координационного центра в социальной сети </a:t>
            </a:r>
            <a:r>
              <a:rPr lang="ru-RU" sz="1600" dirty="0" smtClean="0">
                <a:solidFill>
                  <a:srgbClr val="002060"/>
                </a:solidFill>
                <a:latin typeface="Bahnschrift Condensed" pitchFamily="34" charset="0"/>
              </a:rPr>
              <a:t>Телеграмм, в группе Студенческого философского общества в социальной сети </a:t>
            </a:r>
            <a:r>
              <a:rPr lang="ru-RU" sz="1600" dirty="0" err="1" smtClean="0">
                <a:solidFill>
                  <a:srgbClr val="002060"/>
                </a:solidFill>
                <a:latin typeface="Bahnschrift Condensed" pitchFamily="34" charset="0"/>
              </a:rPr>
              <a:t>Вконтакте</a:t>
            </a:r>
            <a:r>
              <a:rPr lang="ru-RU" sz="2000" dirty="0" smtClean="0">
                <a:solidFill>
                  <a:srgbClr val="002060"/>
                </a:solidFill>
                <a:latin typeface="Bahnschrift Condensed" pitchFamily="34" charset="0"/>
              </a:rPr>
              <a:t>.</a:t>
            </a:r>
            <a:endParaRPr lang="ru-RU" sz="2000" dirty="0">
              <a:solidFill>
                <a:srgbClr val="002060"/>
              </a:solidFill>
              <a:latin typeface="Bahnschrift Condensed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732834" y="4285381"/>
            <a:ext cx="2880320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4749602" y="3044205"/>
            <a:ext cx="2880320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ятиугольник 75"/>
          <p:cNvSpPr/>
          <p:nvPr/>
        </p:nvSpPr>
        <p:spPr>
          <a:xfrm>
            <a:off x="0" y="1202407"/>
            <a:ext cx="4740796" cy="936104"/>
          </a:xfrm>
          <a:prstGeom prst="homePlate">
            <a:avLst>
              <a:gd name="adj" fmla="val 6322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Bahnschrift Condensed" pitchFamily="34" charset="0"/>
              </a:rPr>
              <a:t>Название мероприятия (события)</a:t>
            </a:r>
            <a:endParaRPr lang="ru-RU" sz="2200" b="1" dirty="0">
              <a:solidFill>
                <a:srgbClr val="002060"/>
              </a:solidFill>
              <a:latin typeface="Bahnschrift Condensed" pitchFamily="34" charset="0"/>
            </a:endParaRPr>
          </a:p>
        </p:txBody>
      </p:sp>
      <p:sp>
        <p:nvSpPr>
          <p:cNvPr id="83" name="Пятиугольник 82"/>
          <p:cNvSpPr/>
          <p:nvPr/>
        </p:nvSpPr>
        <p:spPr>
          <a:xfrm flipH="1">
            <a:off x="7665586" y="1322933"/>
            <a:ext cx="4527741" cy="752731"/>
          </a:xfrm>
          <a:prstGeom prst="homePlate">
            <a:avLst>
              <a:gd name="adj" fmla="val 8036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Bahnschrift Condensed" pitchFamily="34" charset="0"/>
              </a:rPr>
              <a:t>Результат</a:t>
            </a:r>
            <a:endParaRPr lang="ru-RU" sz="2200" b="1" dirty="0">
              <a:solidFill>
                <a:srgbClr val="002060"/>
              </a:solidFill>
              <a:latin typeface="Bahnschrift Condensed" pitchFamily="34" charset="0"/>
            </a:endParaRPr>
          </a:p>
        </p:txBody>
      </p:sp>
      <p:cxnSp>
        <p:nvCxnSpPr>
          <p:cNvPr id="84" name="Прямая со стрелкой 83"/>
          <p:cNvCxnSpPr/>
          <p:nvPr/>
        </p:nvCxnSpPr>
        <p:spPr>
          <a:xfrm>
            <a:off x="4763120" y="1670459"/>
            <a:ext cx="2880320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5892" y="191306"/>
            <a:ext cx="7773860" cy="72186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МЕРОПРИЯТИЯ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(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СОБЫТИЯ), ПРОВЕДЕННЫЕ СТУДЕНЧЕСКИМ ОБЪЕДИНЕНИЕМ ПО ЗАПРОСУ СТОРОННИХ ОРГАНИЗАЦИЙ ИЛИ УНИВЕРСИТЕТА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565644" y="186631"/>
            <a:ext cx="3550562" cy="432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СЕНТЯБРЬ-ДЕКАБРЬ 2022 г.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89826" y="2628891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Bahnschrift Condensed" panose="020B0502040204020203" pitchFamily="34" charset="0"/>
              </a:rPr>
              <a:t>МАГУ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10155" y="4331364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Bahnschrift Condensed" panose="020B0502040204020203" pitchFamily="34" charset="0"/>
              </a:rPr>
              <a:t>20.12.2022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63481" y="1217072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A97955"/>
                </a:solidFill>
                <a:latin typeface="Bahnschrift Condensed" panose="020B0502040204020203" pitchFamily="34" charset="0"/>
              </a:rPr>
              <a:t>ОРГАНИЗАЦИЯ</a:t>
            </a:r>
            <a:endParaRPr lang="ru-RU" b="1" dirty="0">
              <a:solidFill>
                <a:srgbClr val="A97955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11217" y="1754515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A97955"/>
                </a:solidFill>
                <a:latin typeface="Bahnschrift Condensed" panose="020B0502040204020203" pitchFamily="34" charset="0"/>
              </a:rPr>
              <a:t>ДАТА ПРОВЕДЕНИЯ</a:t>
            </a:r>
            <a:endParaRPr lang="ru-RU" b="1" dirty="0">
              <a:solidFill>
                <a:srgbClr val="A97955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87046" y="3837800"/>
            <a:ext cx="78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Bahnschrift Condensed" panose="020B0502040204020203" pitchFamily="34" charset="0"/>
              </a:rPr>
              <a:t>МАГУ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88649" y="3103361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Bahnschrift Condensed" panose="020B0502040204020203" pitchFamily="34" charset="0"/>
              </a:rPr>
              <a:t>09.12.2022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9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Пятиугольник 89"/>
          <p:cNvSpPr/>
          <p:nvPr/>
        </p:nvSpPr>
        <p:spPr>
          <a:xfrm>
            <a:off x="50689" y="2465514"/>
            <a:ext cx="4712430" cy="120726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02060"/>
                </a:solidFill>
                <a:latin typeface="Bahnschrift Condensed" pitchFamily="34" charset="0"/>
              </a:rPr>
              <a:t>Открытая лекция руководителя СО СФО МАГУ Воронова В.М. «Смех без причины … и другие странности нашей жизни»  </a:t>
            </a:r>
            <a:endParaRPr lang="ru-RU" sz="2000" dirty="0">
              <a:solidFill>
                <a:srgbClr val="002060"/>
              </a:solidFill>
              <a:latin typeface="Bahnschrift Condensed" pitchFamily="34" charset="0"/>
            </a:endParaRPr>
          </a:p>
        </p:txBody>
      </p:sp>
      <p:sp>
        <p:nvSpPr>
          <p:cNvPr id="87" name="Пятиугольник 86"/>
          <p:cNvSpPr/>
          <p:nvPr/>
        </p:nvSpPr>
        <p:spPr>
          <a:xfrm flipH="1">
            <a:off x="7643440" y="2405658"/>
            <a:ext cx="4548560" cy="1231651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Bahnschrift Condensed" pitchFamily="34" charset="0"/>
              </a:rPr>
              <a:t>Руководитель СФО прочитал лекцию,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Bahnschrift Condensed" pitchFamily="34" charset="0"/>
              </a:rPr>
              <a:t>6 членов СО посетили мероприятие в качестве слушателей</a:t>
            </a:r>
            <a:endParaRPr lang="ru-RU" sz="2000" dirty="0">
              <a:solidFill>
                <a:srgbClr val="002060"/>
              </a:solidFill>
              <a:latin typeface="Bahnschrift Condensed" pitchFamily="34" charset="0"/>
            </a:endParaRPr>
          </a:p>
        </p:txBody>
      </p:sp>
      <p:cxnSp>
        <p:nvCxnSpPr>
          <p:cNvPr id="74" name="Прямая со стрелкой 73"/>
          <p:cNvCxnSpPr/>
          <p:nvPr/>
        </p:nvCxnSpPr>
        <p:spPr>
          <a:xfrm>
            <a:off x="4749602" y="3044205"/>
            <a:ext cx="2880320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ятиугольник 75"/>
          <p:cNvSpPr/>
          <p:nvPr/>
        </p:nvSpPr>
        <p:spPr>
          <a:xfrm>
            <a:off x="0" y="1202407"/>
            <a:ext cx="4740796" cy="936104"/>
          </a:xfrm>
          <a:prstGeom prst="homePlate">
            <a:avLst>
              <a:gd name="adj" fmla="val 6322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Bahnschrift Condensed" pitchFamily="34" charset="0"/>
              </a:rPr>
              <a:t>Название мероприятия (события)</a:t>
            </a:r>
            <a:endParaRPr lang="ru-RU" sz="2200" b="1" dirty="0">
              <a:solidFill>
                <a:srgbClr val="002060"/>
              </a:solidFill>
              <a:latin typeface="Bahnschrift Condensed" pitchFamily="34" charset="0"/>
            </a:endParaRPr>
          </a:p>
        </p:txBody>
      </p:sp>
      <p:sp>
        <p:nvSpPr>
          <p:cNvPr id="83" name="Пятиугольник 82"/>
          <p:cNvSpPr/>
          <p:nvPr/>
        </p:nvSpPr>
        <p:spPr>
          <a:xfrm flipH="1">
            <a:off x="7665586" y="1322933"/>
            <a:ext cx="4527741" cy="752731"/>
          </a:xfrm>
          <a:prstGeom prst="homePlate">
            <a:avLst>
              <a:gd name="adj" fmla="val 8036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Bahnschrift Condensed" pitchFamily="34" charset="0"/>
              </a:rPr>
              <a:t>Результат</a:t>
            </a:r>
            <a:endParaRPr lang="ru-RU" sz="2200" b="1" dirty="0">
              <a:solidFill>
                <a:srgbClr val="002060"/>
              </a:solidFill>
              <a:latin typeface="Bahnschrift Condensed" pitchFamily="34" charset="0"/>
            </a:endParaRPr>
          </a:p>
        </p:txBody>
      </p:sp>
      <p:cxnSp>
        <p:nvCxnSpPr>
          <p:cNvPr id="84" name="Прямая со стрелкой 83"/>
          <p:cNvCxnSpPr/>
          <p:nvPr/>
        </p:nvCxnSpPr>
        <p:spPr>
          <a:xfrm>
            <a:off x="4763120" y="1670459"/>
            <a:ext cx="2880320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4405" y="186631"/>
            <a:ext cx="7773860" cy="4320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СТУДЕНЧЕСКОЕ ОБЪЕДИНЕНИЕ ПРИНЯЛО УЧАСТИЕ В МЕРОПРИЯТИЯХ ДРУГИХ ОРГАНИЗАЦИЙ: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565644" y="186631"/>
            <a:ext cx="3550562" cy="432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СЕНТЯБРЬ-ДЕКАБРЬ 2022 г.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5680" y="2605493"/>
            <a:ext cx="835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lvl="0">
              <a:defRPr lang="ru-RU"/>
            </a:defPPr>
            <a:lvl1pPr algn="r">
              <a:defRPr b="1">
                <a:solidFill>
                  <a:schemeClr val="bg1">
                    <a:lumMod val="50000"/>
                  </a:schemeClr>
                </a:solidFill>
                <a:latin typeface="Bahnschrift Condensed" panose="020B0502040204020203" pitchFamily="34" charset="0"/>
              </a:defRPr>
            </a:lvl1pPr>
          </a:lstStyle>
          <a:p>
            <a:r>
              <a:rPr lang="ru-RU" dirty="0" smtClean="0"/>
              <a:t>МГОУНБ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660971" y="3178859"/>
            <a:ext cx="108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Bahnschrift Condensed" panose="020B0502040204020203" pitchFamily="34" charset="0"/>
              </a:rPr>
              <a:t>10.12.2022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0317" y="1267048"/>
            <a:ext cx="1285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A97955"/>
                </a:solidFill>
                <a:latin typeface="Bahnschrift Condensed" panose="020B0502040204020203" pitchFamily="34" charset="0"/>
              </a:rPr>
              <a:t>ОРГАНИЗАТОР</a:t>
            </a:r>
            <a:endParaRPr lang="ru-RU" b="1" dirty="0">
              <a:solidFill>
                <a:srgbClr val="A97955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61765" y="1763469"/>
            <a:ext cx="108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A97955"/>
                </a:solidFill>
                <a:latin typeface="Bahnschrift Condensed" panose="020B0502040204020203" pitchFamily="34" charset="0"/>
              </a:rPr>
              <a:t>ДАТА</a:t>
            </a:r>
            <a:endParaRPr lang="ru-RU" b="1" dirty="0">
              <a:solidFill>
                <a:srgbClr val="A97955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3891" y="4361748"/>
            <a:ext cx="108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b="1" dirty="0">
              <a:solidFill>
                <a:schemeClr val="bg1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0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0119" y="1738260"/>
            <a:ext cx="4583832" cy="529494"/>
          </a:xfrm>
          <a:prstGeom prst="rect">
            <a:avLst/>
          </a:prstGeom>
          <a:solidFill>
            <a:srgbClr val="4E9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latin typeface="Bahnschrift Condensed" panose="020B0502040204020203" pitchFamily="34" charset="0"/>
              </a:rPr>
              <a:t>НАИМЕНОВАНИЕ МЕРОПРИЯТИЯ (СОБЫТИЯ)</a:t>
            </a:r>
            <a:endParaRPr lang="ru-RU" sz="1500" b="1" dirty="0">
              <a:latin typeface="Bahnschrift Condensed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12408" y="1737906"/>
            <a:ext cx="1969368" cy="529491"/>
          </a:xfrm>
          <a:prstGeom prst="rect">
            <a:avLst/>
          </a:prstGeom>
          <a:solidFill>
            <a:srgbClr val="A979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Bahnschrift Condensed" panose="020B0502040204020203" pitchFamily="34" charset="0"/>
              </a:rPr>
              <a:t>ДАТЫ</a:t>
            </a:r>
            <a:endParaRPr lang="ru-RU" sz="1400" b="1" dirty="0">
              <a:latin typeface="Bahnschrift Condensed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20471" y="1737906"/>
            <a:ext cx="2752129" cy="519965"/>
          </a:xfrm>
          <a:prstGeom prst="rect">
            <a:avLst/>
          </a:prstGeom>
          <a:solidFill>
            <a:srgbClr val="775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Bahnschrift Condensed" panose="020B0502040204020203" pitchFamily="34" charset="0"/>
              </a:rPr>
              <a:t>ЦЕЛЕВАЯ ГРУППА</a:t>
            </a:r>
            <a:endParaRPr lang="ru-RU" sz="1400" b="1" dirty="0">
              <a:latin typeface="Bahnschrift Condensed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091" y="2286445"/>
            <a:ext cx="4346282" cy="3402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Запись подкастов  СФО.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6952" y="2668579"/>
            <a:ext cx="4386880" cy="5349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Секция «Философия» в рамках студенческой научной конференции СГИ «Молодая наука Заполярья»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1344" y="3232079"/>
            <a:ext cx="4386880" cy="5474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Организация обсуждения по актуальным проблемам философии по инициативе студентов.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6952" y="3810123"/>
            <a:ext cx="4386880" cy="5474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Запись подкастов по запросу Координационного центра МАГУ.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1344" y="4390751"/>
            <a:ext cx="4386880" cy="5474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Участие активистов СФО в конкурсе Твой ход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17765" y="2295970"/>
            <a:ext cx="1964011" cy="3402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Февраль-май 2022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23373" y="2667602"/>
            <a:ext cx="1958403" cy="5349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Апрель 2022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17765" y="3231102"/>
            <a:ext cx="1964011" cy="5474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Февраль-май 2022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23373" y="3809146"/>
            <a:ext cx="1958403" cy="5474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Февраль-май 2022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17765" y="4380249"/>
            <a:ext cx="1964011" cy="5474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В сроки проведения конкурса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15709" y="2286445"/>
            <a:ext cx="2756891" cy="3402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Студенты МАГУ, школьники.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15710" y="2658077"/>
            <a:ext cx="2756890" cy="5349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Студенты МАГУ, школьники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15710" y="3221577"/>
            <a:ext cx="2756890" cy="5474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Студенты МАГУ, школьники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15710" y="3799621"/>
            <a:ext cx="2756890" cy="5474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Студенты МАГУ, школьники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15710" y="4370724"/>
            <a:ext cx="2756890" cy="5474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Студенты МАГУ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 rot="5400000">
            <a:off x="-130111" y="2406793"/>
            <a:ext cx="416428" cy="158615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 rot="5400000">
            <a:off x="-125011" y="2881587"/>
            <a:ext cx="416428" cy="158615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 rot="5400000">
            <a:off x="-130111" y="3449579"/>
            <a:ext cx="416428" cy="158615"/>
          </a:xfrm>
          <a:prstGeom prst="triangle">
            <a:avLst/>
          </a:prstGeom>
          <a:solidFill>
            <a:srgbClr val="A979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Равнобедренный треугольник 25"/>
          <p:cNvSpPr/>
          <p:nvPr/>
        </p:nvSpPr>
        <p:spPr>
          <a:xfrm rot="5400000">
            <a:off x="-125012" y="4051454"/>
            <a:ext cx="416428" cy="158615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Равнобедренный треугольник 26"/>
          <p:cNvSpPr/>
          <p:nvPr/>
        </p:nvSpPr>
        <p:spPr>
          <a:xfrm rot="5400000">
            <a:off x="-125011" y="4653666"/>
            <a:ext cx="416428" cy="158615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411295" y="1737906"/>
            <a:ext cx="2743200" cy="519965"/>
          </a:xfrm>
          <a:prstGeom prst="rect">
            <a:avLst/>
          </a:prstGeom>
          <a:solidFill>
            <a:srgbClr val="149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Bahnschrift Condensed" panose="020B0502040204020203" pitchFamily="34" charset="0"/>
              </a:rPr>
              <a:t>ПЛАНИРУЕМЫЙ РЕЗУЛЬТАТ</a:t>
            </a:r>
            <a:endParaRPr lang="ru-RU" sz="1400" b="1" dirty="0">
              <a:latin typeface="Bahnschrift Condensed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406533" y="2295970"/>
            <a:ext cx="2750843" cy="3402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Будут записаны не менее 3 подкастов.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406533" y="2667602"/>
            <a:ext cx="2753569" cy="5349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Будет подготовлены не менее 5 докладов.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406533" y="3231102"/>
            <a:ext cx="2747961" cy="5474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Будет проведено не менее 3 обсуждений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406533" y="3809146"/>
            <a:ext cx="2753569" cy="5474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Будут записаны не менее 2 подкастов.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406533" y="4380249"/>
            <a:ext cx="2747961" cy="5474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Не менее 1 заявки от членов СФО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892" y="191306"/>
            <a:ext cx="7773860" cy="7218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ПЛАН СТУДЕНЧЕСКОГО ОБЪЕДИНЕНИЯ НА ЯНВАРЬ-ИЮНЬ 2023 ГОДА (ОСНОВНЫЕ СОБЫТИЯ)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4027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C954299CC7C74787C5DB4E170E6319" ma:contentTypeVersion="1" ma:contentTypeDescription="Создание документа." ma:contentTypeScope="" ma:versionID="255ca6688800207f590935740eb8b7b8">
  <xsd:schema xmlns:xsd="http://www.w3.org/2001/XMLSchema" xmlns:xs="http://www.w3.org/2001/XMLSchema" xmlns:p="http://schemas.microsoft.com/office/2006/metadata/properties" xmlns:ns2="6dde1ffd-fe43-487b-ac24-1c4381492127" targetNamespace="http://schemas.microsoft.com/office/2006/metadata/properties" ma:root="true" ma:fieldsID="d06facd95716ef3898a83695a0a86e8a" ns2:_="">
    <xsd:import namespace="6dde1ffd-fe43-487b-ac24-1c438149212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de1ffd-fe43-487b-ac24-1c438149212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dde1ffd-fe43-487b-ac24-1c4381492127">WQCEFQ3537W2-1796971845-12511</_dlc_DocId>
    <_dlc_DocIdUrl xmlns="6dde1ffd-fe43-487b-ac24-1c4381492127">
      <Url>https://intra.masu.edu.ru/tech/_layouts/15/DocIdRedir.aspx?ID=WQCEFQ3537W2-1796971845-12511</Url>
      <Description>WQCEFQ3537W2-1796971845-12511</Description>
    </_dlc_DocIdUrl>
  </documentManagement>
</p:properties>
</file>

<file path=customXml/itemProps1.xml><?xml version="1.0" encoding="utf-8"?>
<ds:datastoreItem xmlns:ds="http://schemas.openxmlformats.org/officeDocument/2006/customXml" ds:itemID="{5BDF90CB-D60F-4E19-B1CB-F3AC7BC68CF3}"/>
</file>

<file path=customXml/itemProps2.xml><?xml version="1.0" encoding="utf-8"?>
<ds:datastoreItem xmlns:ds="http://schemas.openxmlformats.org/officeDocument/2006/customXml" ds:itemID="{24C7D7DC-5065-4131-834E-73F7B64E241B}"/>
</file>

<file path=customXml/itemProps3.xml><?xml version="1.0" encoding="utf-8"?>
<ds:datastoreItem xmlns:ds="http://schemas.openxmlformats.org/officeDocument/2006/customXml" ds:itemID="{F9DA8E16-AE16-4978-8C10-6AC0F82BAF1E}"/>
</file>

<file path=customXml/itemProps4.xml><?xml version="1.0" encoding="utf-8"?>
<ds:datastoreItem xmlns:ds="http://schemas.openxmlformats.org/officeDocument/2006/customXml" ds:itemID="{C9FF3147-5E1A-41EE-9D98-745C51049D39}"/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644</Words>
  <Application>Microsoft Office PowerPoint</Application>
  <PresentationFormat>Широкоэкранный</PresentationFormat>
  <Paragraphs>122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Bahnschrift Condensed</vt:lpstr>
      <vt:lpstr>Bahnschrift SemiBold Condensed</vt:lpstr>
      <vt:lpstr>Calibri</vt:lpstr>
      <vt:lpstr>FrankRuehl</vt:lpstr>
      <vt:lpstr>Muller Narrow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ИМПАКТ-ПРОЕКТ «АРКТИКА – ТЕРРИТОРИЯ ЖИЗНИ»</dc:title>
  <dc:creator>Писарев Алексей Александрович</dc:creator>
  <cp:lastModifiedBy>user2</cp:lastModifiedBy>
  <cp:revision>53</cp:revision>
  <dcterms:modified xsi:type="dcterms:W3CDTF">2022-12-27T20:03:07Z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0x01010053C954299CC7C74787C5DB4E170E6319</vt:lpwstr>
  </property>
  <property fmtid="{D5CDD505-2E9C-101B-9397-08002B2CF9AE}" pid="3" name="_dlc_DocIdItemGuid">
    <vt:lpwstr>86ee09a3-add8-4be2-bad5-09912c2650bf</vt:lpwstr>
  </property>
</Properties>
</file>